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0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1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4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9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5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1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9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5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AF88-2931-4F6D-A4CB-1EECA808D67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B5C5-1CF0-480A-8F7D-87AD8F10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3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Issues, Concerns and Suggestions for Chinese E-resources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Susan Xue</a:t>
            </a:r>
          </a:p>
          <a:p>
            <a:r>
              <a:rPr lang="en-US" dirty="0" smtClean="0"/>
              <a:t>Chair, Committee on Chinese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3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Positive Developments in Chinese 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</a:t>
            </a:r>
            <a:r>
              <a:rPr lang="en-US" dirty="0"/>
              <a:t>open communications between vendors and end users/Chinese studies </a:t>
            </a:r>
            <a:r>
              <a:rPr lang="en-US" dirty="0" smtClean="0"/>
              <a:t>librarians</a:t>
            </a:r>
          </a:p>
          <a:p>
            <a:r>
              <a:rPr lang="en-US" dirty="0" smtClean="0"/>
              <a:t>Market </a:t>
            </a:r>
            <a:r>
              <a:rPr lang="en-US" dirty="0"/>
              <a:t>research and communication at some level before producing new </a:t>
            </a:r>
            <a:r>
              <a:rPr lang="en-US" dirty="0" smtClean="0"/>
              <a:t>products</a:t>
            </a:r>
          </a:p>
          <a:p>
            <a:r>
              <a:rPr lang="en-US" dirty="0" smtClean="0"/>
              <a:t>Willingness </a:t>
            </a:r>
            <a:r>
              <a:rPr lang="en-US" dirty="0"/>
              <a:t>to consider differences in collection size and usage in pricing structure</a:t>
            </a:r>
          </a:p>
          <a:p>
            <a:r>
              <a:rPr lang="en-US" dirty="0" smtClean="0"/>
              <a:t>Seek </a:t>
            </a:r>
            <a:r>
              <a:rPr lang="en-US" dirty="0"/>
              <a:t>improvements in complying with international standards (interface, content, search, display, etc.)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1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Pricing is </a:t>
            </a:r>
            <a:r>
              <a:rPr lang="en-US" dirty="0"/>
              <a:t>expensive </a:t>
            </a:r>
            <a:r>
              <a:rPr lang="en-US" dirty="0" smtClean="0"/>
              <a:t>compared </a:t>
            </a:r>
            <a:r>
              <a:rPr lang="en-US" dirty="0"/>
              <a:t>to per usage cost in North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Pricing structure is </a:t>
            </a:r>
            <a:r>
              <a:rPr lang="en-US" dirty="0"/>
              <a:t>not </a:t>
            </a:r>
            <a:r>
              <a:rPr lang="en-US" dirty="0" smtClean="0"/>
              <a:t>flexible</a:t>
            </a:r>
          </a:p>
          <a:p>
            <a:r>
              <a:rPr lang="en-US" dirty="0" smtClean="0"/>
              <a:t>Search </a:t>
            </a:r>
            <a:r>
              <a:rPr lang="en-US" dirty="0"/>
              <a:t>interface (both English and Chinese</a:t>
            </a:r>
            <a:r>
              <a:rPr lang="en-US" dirty="0" smtClean="0"/>
              <a:t>) </a:t>
            </a:r>
            <a:r>
              <a:rPr lang="en-US" dirty="0"/>
              <a:t>is </a:t>
            </a:r>
            <a:r>
              <a:rPr lang="en-US" dirty="0" smtClean="0"/>
              <a:t>not </a:t>
            </a:r>
            <a:r>
              <a:rPr lang="en-US" dirty="0"/>
              <a:t>standardized </a:t>
            </a:r>
            <a:r>
              <a:rPr lang="en-US" dirty="0" smtClean="0"/>
              <a:t>compared </a:t>
            </a:r>
            <a:r>
              <a:rPr lang="en-US" dirty="0"/>
              <a:t>to English resources </a:t>
            </a:r>
            <a:endParaRPr lang="en-US" dirty="0" smtClean="0"/>
          </a:p>
          <a:p>
            <a:r>
              <a:rPr lang="en-US" dirty="0" smtClean="0"/>
              <a:t>Licensed </a:t>
            </a:r>
            <a:r>
              <a:rPr lang="en-US" dirty="0"/>
              <a:t>content been changed, altered, or derived after license </a:t>
            </a:r>
            <a:r>
              <a:rPr lang="en-US" dirty="0" smtClean="0"/>
              <a:t>agreement implemented </a:t>
            </a:r>
          </a:p>
          <a:p>
            <a:r>
              <a:rPr lang="en-US" dirty="0" smtClean="0"/>
              <a:t>Product </a:t>
            </a:r>
            <a:r>
              <a:rPr lang="en-US" dirty="0"/>
              <a:t>is not compatible with major citation management tools used in North America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2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improvements…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400" dirty="0" smtClean="0"/>
              <a:t>Be </a:t>
            </a:r>
            <a:r>
              <a:rPr lang="en-US" sz="4400" dirty="0"/>
              <a:t>flexible and creative in with </a:t>
            </a:r>
            <a:r>
              <a:rPr lang="en-US" sz="4400" dirty="0" smtClean="0"/>
              <a:t>price structure</a:t>
            </a:r>
            <a:r>
              <a:rPr lang="en-US" sz="4400" dirty="0"/>
              <a:t>. </a:t>
            </a:r>
            <a:r>
              <a:rPr lang="en-US" sz="4400" dirty="0" smtClean="0"/>
              <a:t>Taking </a:t>
            </a:r>
            <a:r>
              <a:rPr lang="en-US" sz="4400" dirty="0"/>
              <a:t>into consideration of collection size and </a:t>
            </a:r>
            <a:r>
              <a:rPr lang="en-US" sz="4400" dirty="0" smtClean="0"/>
              <a:t>usage </a:t>
            </a:r>
            <a:r>
              <a:rPr lang="en-US" sz="4400" dirty="0"/>
              <a:t>in each </a:t>
            </a:r>
            <a:r>
              <a:rPr lang="en-US" sz="4400" dirty="0" smtClean="0"/>
              <a:t>institution</a:t>
            </a:r>
            <a:r>
              <a:rPr lang="en-US" sz="4400" dirty="0"/>
              <a:t>. </a:t>
            </a:r>
            <a:r>
              <a:rPr lang="en-US" sz="4400" dirty="0" smtClean="0"/>
              <a:t>Flexible </a:t>
            </a:r>
            <a:r>
              <a:rPr lang="en-US" sz="4400" dirty="0"/>
              <a:t>pricing structures for data type and usage, etc. Consider </a:t>
            </a:r>
            <a:r>
              <a:rPr lang="en-US" sz="4400" dirty="0" smtClean="0"/>
              <a:t>pricing </a:t>
            </a:r>
            <a:r>
              <a:rPr lang="en-US" sz="4400" dirty="0"/>
              <a:t>for regional or national </a:t>
            </a:r>
            <a:r>
              <a:rPr lang="en-US" sz="4400" dirty="0" smtClean="0"/>
              <a:t>consortia </a:t>
            </a:r>
            <a:endParaRPr lang="en-US" sz="4400" dirty="0"/>
          </a:p>
          <a:p>
            <a:r>
              <a:rPr lang="en-US" sz="4400" dirty="0"/>
              <a:t>C</a:t>
            </a:r>
            <a:r>
              <a:rPr lang="en-US" sz="4400" dirty="0" smtClean="0"/>
              <a:t>onsider/follow general </a:t>
            </a:r>
            <a:r>
              <a:rPr lang="en-US" sz="4400" dirty="0"/>
              <a:t>database standards and pursue understanding and knowledge of new developments of English language resources. This includes database interface and usage design, supporting article and </a:t>
            </a:r>
            <a:r>
              <a:rPr lang="en-US" sz="4400" dirty="0" err="1"/>
              <a:t>ebook</a:t>
            </a:r>
            <a:r>
              <a:rPr lang="en-US" sz="4400" dirty="0"/>
              <a:t> marc records, providing usage stats and customized </a:t>
            </a:r>
            <a:r>
              <a:rPr lang="en-US" sz="4400" dirty="0" smtClean="0"/>
              <a:t>reports. Consult </a:t>
            </a:r>
            <a:r>
              <a:rPr lang="en-US" sz="4400" dirty="0"/>
              <a:t>users before developing new </a:t>
            </a:r>
            <a:r>
              <a:rPr lang="en-US" sz="4400" dirty="0" smtClean="0"/>
              <a:t>products</a:t>
            </a:r>
          </a:p>
          <a:p>
            <a:r>
              <a:rPr lang="en-US" sz="4400" dirty="0"/>
              <a:t>Comply with contract/agreement, no change to and re-package of licensed databases/packages. Individual withdrawal need to notify </a:t>
            </a:r>
            <a:r>
              <a:rPr lang="en-US" sz="4400" dirty="0" smtClean="0"/>
              <a:t>libraries</a:t>
            </a:r>
          </a:p>
          <a:p>
            <a:r>
              <a:rPr lang="en-US" sz="4400" dirty="0" smtClean="0"/>
              <a:t>Provide </a:t>
            </a:r>
            <a:r>
              <a:rPr lang="en-US" sz="4400" dirty="0"/>
              <a:t>more </a:t>
            </a:r>
            <a:r>
              <a:rPr lang="en-US" sz="4400" dirty="0" smtClean="0"/>
              <a:t>accurate/precise information </a:t>
            </a:r>
            <a:r>
              <a:rPr lang="en-US" sz="4400" dirty="0"/>
              <a:t>about their products, this include database content, </a:t>
            </a:r>
            <a:r>
              <a:rPr lang="en-US" sz="4400" dirty="0" smtClean="0"/>
              <a:t>coverage, </a:t>
            </a:r>
            <a:r>
              <a:rPr lang="en-US" sz="4400" dirty="0"/>
              <a:t>evaluation </a:t>
            </a:r>
            <a:r>
              <a:rPr lang="en-US" sz="4400" dirty="0" smtClean="0"/>
              <a:t>and comparison with </a:t>
            </a:r>
            <a:r>
              <a:rPr lang="en-US" sz="4400" dirty="0"/>
              <a:t>other </a:t>
            </a:r>
            <a:r>
              <a:rPr lang="en-US" sz="4400" dirty="0" smtClean="0"/>
              <a:t>similar </a:t>
            </a:r>
            <a:r>
              <a:rPr lang="en-US" sz="4400" dirty="0"/>
              <a:t>products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6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Discover/produce </a:t>
            </a:r>
            <a:r>
              <a:rPr lang="en-US" sz="3400" dirty="0"/>
              <a:t>new products that cover </a:t>
            </a:r>
            <a:r>
              <a:rPr lang="en-US" sz="3400" dirty="0" smtClean="0"/>
              <a:t>materials </a:t>
            </a:r>
            <a:r>
              <a:rPr lang="en-US" sz="3400" dirty="0"/>
              <a:t>not available on the </a:t>
            </a:r>
            <a:r>
              <a:rPr lang="en-US" sz="3400" dirty="0" smtClean="0"/>
              <a:t>market</a:t>
            </a:r>
            <a:endParaRPr lang="en-US" sz="3400" dirty="0"/>
          </a:p>
          <a:p>
            <a:r>
              <a:rPr lang="en-US" sz="3400" dirty="0" smtClean="0"/>
              <a:t>Upgrade </a:t>
            </a:r>
            <a:r>
              <a:rPr lang="en-US" sz="3400" dirty="0"/>
              <a:t>and develop </a:t>
            </a:r>
            <a:r>
              <a:rPr lang="en-US" sz="3400" dirty="0" smtClean="0"/>
              <a:t>existing/new products </a:t>
            </a:r>
            <a:r>
              <a:rPr lang="en-US" sz="3400" dirty="0"/>
              <a:t>and make </a:t>
            </a:r>
            <a:r>
              <a:rPr lang="en-US" sz="3400" dirty="0" smtClean="0"/>
              <a:t>them compatible </a:t>
            </a:r>
            <a:r>
              <a:rPr lang="en-US" sz="3400" dirty="0"/>
              <a:t>with current </a:t>
            </a:r>
            <a:r>
              <a:rPr lang="en-US" sz="3400" dirty="0" smtClean="0"/>
              <a:t>market/free </a:t>
            </a:r>
            <a:r>
              <a:rPr lang="en-US" sz="3400" dirty="0"/>
              <a:t>citation management tools, such as Endnotes, </a:t>
            </a:r>
            <a:r>
              <a:rPr lang="en-US" sz="3400" dirty="0" err="1"/>
              <a:t>Zotero</a:t>
            </a:r>
            <a:r>
              <a:rPr lang="en-US" sz="3400" dirty="0"/>
              <a:t> and </a:t>
            </a:r>
            <a:r>
              <a:rPr lang="en-US" sz="3400" dirty="0" err="1" smtClean="0"/>
              <a:t>Mendeley</a:t>
            </a:r>
            <a:r>
              <a:rPr lang="en-US" sz="3400" dirty="0" smtClean="0"/>
              <a:t>.</a:t>
            </a:r>
          </a:p>
          <a:p>
            <a:r>
              <a:rPr lang="en-US" sz="3400" dirty="0" smtClean="0"/>
              <a:t>Provide </a:t>
            </a:r>
            <a:r>
              <a:rPr lang="en-US" sz="3400" dirty="0"/>
              <a:t>timely </a:t>
            </a:r>
            <a:r>
              <a:rPr lang="en-US" sz="3400" dirty="0" smtClean="0"/>
              <a:t>updates </a:t>
            </a:r>
            <a:r>
              <a:rPr lang="en-US" sz="3400" dirty="0"/>
              <a:t>on databases such as new titles added, canceled, changed, and new </a:t>
            </a:r>
            <a:r>
              <a:rPr lang="en-US" sz="3400" dirty="0" smtClean="0"/>
              <a:t>features</a:t>
            </a:r>
          </a:p>
          <a:p>
            <a:r>
              <a:rPr lang="en-US" sz="3400" dirty="0" smtClean="0"/>
              <a:t>Provide MARC </a:t>
            </a:r>
            <a:r>
              <a:rPr lang="en-US" sz="3400" dirty="0"/>
              <a:t>records for e-Journals and </a:t>
            </a:r>
            <a:r>
              <a:rPr lang="en-US" sz="3400" dirty="0" err="1"/>
              <a:t>ebooks</a:t>
            </a:r>
            <a:r>
              <a:rPr lang="en-US" sz="3400" dirty="0"/>
              <a:t>.  Show flexibility in working with Web Scale Discover (WSD)  providers to make Chinese resources more easily accessible.  WSD systems include but limited to:  EBSCO’s Discovery Service (EDS), Ex </a:t>
            </a:r>
            <a:r>
              <a:rPr lang="en-US" sz="3400" dirty="0" err="1"/>
              <a:t>Libris</a:t>
            </a:r>
            <a:r>
              <a:rPr lang="en-US" sz="3400" dirty="0"/>
              <a:t> Ltd.’s Primo, Summon by Serials </a:t>
            </a:r>
            <a:r>
              <a:rPr lang="en-US" sz="3400" dirty="0" smtClean="0"/>
              <a:t>Solutions, </a:t>
            </a:r>
            <a:r>
              <a:rPr lang="en-US" sz="3400" dirty="0"/>
              <a:t>and OCLC’s </a:t>
            </a:r>
            <a:r>
              <a:rPr lang="en-US" sz="3400" dirty="0" err="1"/>
              <a:t>WorldCat</a:t>
            </a:r>
            <a:r>
              <a:rPr lang="en-US" sz="3400" dirty="0"/>
              <a:t> Local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3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372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Issues, Concerns and Suggestions for Chinese E-resources</vt:lpstr>
      <vt:lpstr>Positive Developments in Chinese e-Resources</vt:lpstr>
      <vt:lpstr>Issues and Concerns</vt:lpstr>
      <vt:lpstr>Proposed improvements…</vt:lpstr>
      <vt:lpstr>Proposed improvements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Windows</cp:lastModifiedBy>
  <cp:revision>28</cp:revision>
  <dcterms:created xsi:type="dcterms:W3CDTF">2014-03-18T23:50:49Z</dcterms:created>
  <dcterms:modified xsi:type="dcterms:W3CDTF">2014-04-03T20:47:37Z</dcterms:modified>
</cp:coreProperties>
</file>